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1A3D7CEF-439F-4E91-B84F-3822AA076477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F6AA397-40F1-4D0F-90D1-ED51FCF453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143928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heel spokes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7CEF-439F-4E91-B84F-3822AA076477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AA397-40F1-4D0F-90D1-ED51FCF453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0414481"/>
      </p:ext>
    </p:extLst>
  </p:cSld>
  <p:clrMapOvr>
    <a:masterClrMapping/>
  </p:clrMapOvr>
  <p:transition spd="slow">
    <p:wheel spokes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7CEF-439F-4E91-B84F-3822AA076477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AA397-40F1-4D0F-90D1-ED51FCF453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6935224"/>
      </p:ext>
    </p:extLst>
  </p:cSld>
  <p:clrMapOvr>
    <a:masterClrMapping/>
  </p:clrMapOvr>
  <p:transition spd="slow">
    <p:wheel spokes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7CEF-439F-4E91-B84F-3822AA076477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AA397-40F1-4D0F-90D1-ED51FCF453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19331583"/>
      </p:ext>
    </p:extLst>
  </p:cSld>
  <p:clrMapOvr>
    <a:masterClrMapping/>
  </p:clrMapOvr>
  <p:transition spd="slow">
    <p:wheel spokes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A3D7CEF-439F-4E91-B84F-3822AA076477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F6AA397-40F1-4D0F-90D1-ED51FCF453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87990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heel spokes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7CEF-439F-4E91-B84F-3822AA076477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AA397-40F1-4D0F-90D1-ED51FCF453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16964615"/>
      </p:ext>
    </p:extLst>
  </p:cSld>
  <p:clrMapOvr>
    <a:masterClrMapping/>
  </p:clrMapOvr>
  <p:transition spd="slow">
    <p:wheel spokes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7CEF-439F-4E91-B84F-3822AA076477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AA397-40F1-4D0F-90D1-ED51FCF453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2527861"/>
      </p:ext>
    </p:extLst>
  </p:cSld>
  <p:clrMapOvr>
    <a:masterClrMapping/>
  </p:clrMapOvr>
  <p:transition spd="slow">
    <p:wheel spokes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7CEF-439F-4E91-B84F-3822AA076477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AA397-40F1-4D0F-90D1-ED51FCF453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6743812"/>
      </p:ext>
    </p:extLst>
  </p:cSld>
  <p:clrMapOvr>
    <a:masterClrMapping/>
  </p:clrMapOvr>
  <p:transition spd="slow">
    <p:wheel spokes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7CEF-439F-4E91-B84F-3822AA076477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6AA397-40F1-4D0F-90D1-ED51FCF453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87230044"/>
      </p:ext>
    </p:extLst>
  </p:cSld>
  <p:clrMapOvr>
    <a:masterClrMapping/>
  </p:clrMapOvr>
  <p:transition spd="slow">
    <p:wheel spokes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3D7CEF-439F-4E91-B84F-3822AA076477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IN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F6AA397-40F1-4D0F-90D1-ED51FCF453FF}" type="slidenum">
              <a:rPr lang="en-IN" smtClean="0"/>
              <a:t>‹#›</a:t>
            </a:fld>
            <a:endParaRPr lang="en-IN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48016879"/>
      </p:ext>
    </p:extLst>
  </p:cSld>
  <p:clrMapOvr>
    <a:masterClrMapping/>
  </p:clrMapOvr>
  <p:transition spd="slow">
    <p:wheel spokes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1A3D7CEF-439F-4E91-B84F-3822AA076477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F6AA397-40F1-4D0F-90D1-ED51FCF453FF}" type="slidenum">
              <a:rPr lang="en-IN" smtClean="0"/>
              <a:t>‹#›</a:t>
            </a:fld>
            <a:endParaRPr lang="en-IN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39840604"/>
      </p:ext>
    </p:extLst>
  </p:cSld>
  <p:clrMapOvr>
    <a:masterClrMapping/>
  </p:clrMapOvr>
  <p:transition spd="slow">
    <p:wheel spokes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1A3D7CEF-439F-4E91-B84F-3822AA076477}" type="datetimeFigureOut">
              <a:rPr lang="en-IN" smtClean="0"/>
              <a:t>27-12-2023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F6AA397-40F1-4D0F-90D1-ED51FCF453F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373353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ransition spd="slow">
    <p:wheel spokes="1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7BFE6B-8120-A026-ED4E-4B0CBA76AD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39770" y="1742283"/>
            <a:ext cx="10110198" cy="2091907"/>
          </a:xfrm>
        </p:spPr>
        <p:txBody>
          <a:bodyPr/>
          <a:lstStyle/>
          <a:p>
            <a:r>
              <a:rPr lang="en-US" sz="8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DHL QUIZ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31</a:t>
            </a:r>
            <a:r>
              <a:rPr lang="en-US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ST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anose="04020705040A02060702" pitchFamily="82" charset="0"/>
              </a:rPr>
              <a:t> DECEMBER 2023</a:t>
            </a:r>
            <a:endParaRPr lang="en-IN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lgerian" panose="04020705040A02060702" pitchFamily="8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2608D0-4E64-A4B4-1FC0-3A3FFD82E7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59445" y="4054893"/>
            <a:ext cx="9070848" cy="457201"/>
          </a:xfrm>
        </p:spPr>
        <p:txBody>
          <a:bodyPr>
            <a:noAutofit/>
          </a:bodyPr>
          <a:lstStyle/>
          <a:p>
            <a:r>
              <a:rPr lang="en-US" sz="60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tencil" panose="040409050D0802020404" pitchFamily="82" charset="0"/>
              </a:rPr>
              <a:t>SCIENCE</a:t>
            </a:r>
            <a:endParaRPr lang="en-IN" sz="60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4923605"/>
      </p:ext>
    </p:extLst>
  </p:cSld>
  <p:clrMapOvr>
    <a:masterClrMapping/>
  </p:clrMapOvr>
  <p:transition spd="slow"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62B983-19DC-7D21-566D-B5E982C75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958" y="482173"/>
            <a:ext cx="12420600" cy="1371600"/>
          </a:xfrm>
        </p:spPr>
        <p:txBody>
          <a:bodyPr>
            <a:noAutofit/>
          </a:bodyPr>
          <a:lstStyle/>
          <a:p>
            <a:r>
              <a:rPr lang="en-US" sz="5200" dirty="0">
                <a:latin typeface="Arial Rounded MT Bold" panose="020F0704030504030204" pitchFamily="34" charset="0"/>
              </a:rPr>
              <a:t>Q.5.</a:t>
            </a:r>
            <a:r>
              <a:rPr lang="en-US" sz="52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 Silk is obtained from silk worm which lives on</a:t>
            </a:r>
            <a:endParaRPr lang="en-IN" sz="5200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BE3C0C-1AF8-94EB-E9BC-B2FC3706DF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4958" y="2295625"/>
            <a:ext cx="10058400" cy="3931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(a) mango leaves</a:t>
            </a:r>
            <a:br>
              <a:rPr lang="en-US" sz="4800" dirty="0">
                <a:latin typeface="Arial Rounded MT Bold" panose="020F0704030504030204" pitchFamily="34" charset="0"/>
              </a:rPr>
            </a:br>
            <a:r>
              <a:rPr lang="en-US" sz="48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(b) banana leaves</a:t>
            </a:r>
            <a:br>
              <a:rPr lang="en-US" sz="4800" dirty="0">
                <a:latin typeface="Arial Rounded MT Bold" panose="020F0704030504030204" pitchFamily="34" charset="0"/>
              </a:rPr>
            </a:br>
            <a:r>
              <a:rPr lang="en-US" sz="48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(c) mulberry leaves</a:t>
            </a:r>
            <a:br>
              <a:rPr lang="en-US" sz="4800" dirty="0">
                <a:latin typeface="Arial Rounded MT Bold" panose="020F0704030504030204" pitchFamily="34" charset="0"/>
              </a:rPr>
            </a:br>
            <a:r>
              <a:rPr lang="en-US" sz="48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(d) maple leaves</a:t>
            </a:r>
            <a:endParaRPr lang="en-IN" sz="48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5975692"/>
      </p:ext>
    </p:extLst>
  </p:cSld>
  <p:clrMapOvr>
    <a:masterClrMapping/>
  </p:clrMapOvr>
  <p:transition spd="slow">
    <p:wheel spokes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9D2E9A6-BABC-17A8-00A2-8B47ADEC39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057400"/>
            <a:ext cx="10058400" cy="1371600"/>
          </a:xfrm>
        </p:spPr>
        <p:txBody>
          <a:bodyPr>
            <a:normAutofit/>
          </a:bodyPr>
          <a:lstStyle/>
          <a:p>
            <a:r>
              <a:rPr lang="en-IN" sz="8800" b="0" i="0" dirty="0">
                <a:solidFill>
                  <a:srgbClr val="3A3A3A"/>
                </a:solidFill>
                <a:effectLst/>
                <a:latin typeface="Britannic Bold" panose="020B0903060703020204" pitchFamily="34" charset="0"/>
              </a:rPr>
              <a:t>(c) mulberry leaves</a:t>
            </a:r>
            <a:endParaRPr lang="en-IN" sz="8800" dirty="0"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068795"/>
      </p:ext>
    </p:extLst>
  </p:cSld>
  <p:clrMapOvr>
    <a:masterClrMapping/>
  </p:clrMapOvr>
  <p:transition spd="slow">
    <p:wheel spokes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E376B-3F17-0AB9-BA6B-0322A45B6E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2718" y="466131"/>
            <a:ext cx="11774904" cy="1371600"/>
          </a:xfrm>
        </p:spPr>
        <p:txBody>
          <a:bodyPr>
            <a:noAutofit/>
          </a:bodyPr>
          <a:lstStyle/>
          <a:p>
            <a:r>
              <a:rPr lang="en-US" sz="4700" dirty="0">
                <a:latin typeface="Arial Rounded MT Bold" panose="020F0704030504030204" pitchFamily="34" charset="0"/>
              </a:rPr>
              <a:t>Q.6. </a:t>
            </a:r>
            <a:r>
              <a:rPr lang="en-US" sz="47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The </a:t>
            </a:r>
            <a:r>
              <a:rPr lang="en-US" sz="4700" b="0" i="0" dirty="0" err="1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coloured</a:t>
            </a:r>
            <a:r>
              <a:rPr lang="en-US" sz="47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 band of light obtained by dispersion of light is called</a:t>
            </a:r>
            <a:endParaRPr lang="en-IN" sz="4700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C9B086-6CD4-626D-9DDE-7087BC01A2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2718" y="2135204"/>
            <a:ext cx="10058400" cy="3931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(a) image</a:t>
            </a:r>
            <a:br>
              <a:rPr lang="en-US" sz="4800" dirty="0">
                <a:latin typeface="Arial Rounded MT Bold" panose="020F0704030504030204" pitchFamily="34" charset="0"/>
              </a:rPr>
            </a:br>
            <a:r>
              <a:rPr lang="en-US" sz="48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(b) spectrum</a:t>
            </a:r>
            <a:br>
              <a:rPr lang="en-US" sz="4800" dirty="0">
                <a:latin typeface="Arial Rounded MT Bold" panose="020F0704030504030204" pitchFamily="34" charset="0"/>
              </a:rPr>
            </a:br>
            <a:r>
              <a:rPr lang="en-US" sz="48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(c) convergence</a:t>
            </a:r>
            <a:br>
              <a:rPr lang="en-US" sz="4800" dirty="0">
                <a:latin typeface="Arial Rounded MT Bold" panose="020F0704030504030204" pitchFamily="34" charset="0"/>
              </a:rPr>
            </a:br>
            <a:r>
              <a:rPr lang="en-US" sz="48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(d) scattering</a:t>
            </a:r>
            <a:endParaRPr lang="en-IN" sz="48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9004868"/>
      </p:ext>
    </p:extLst>
  </p:cSld>
  <p:clrMapOvr>
    <a:masterClrMapping/>
  </p:clrMapOvr>
  <p:transition spd="slow">
    <p:wheel spokes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68F3BE5-4481-35D4-779E-81A0EBAD0E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7347" y="1877836"/>
            <a:ext cx="10058400" cy="1371600"/>
          </a:xfrm>
        </p:spPr>
        <p:txBody>
          <a:bodyPr>
            <a:noAutofit/>
          </a:bodyPr>
          <a:lstStyle/>
          <a:p>
            <a:r>
              <a:rPr lang="en-IN" sz="9600" b="0" i="0" dirty="0">
                <a:solidFill>
                  <a:srgbClr val="3A3A3A"/>
                </a:solidFill>
                <a:effectLst/>
                <a:latin typeface="Britannic Bold" panose="020B0903060703020204" pitchFamily="34" charset="0"/>
              </a:rPr>
              <a:t>(b) spectrum</a:t>
            </a:r>
            <a:endParaRPr lang="en-IN" sz="9600" dirty="0"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1311108"/>
      </p:ext>
    </p:extLst>
  </p:cSld>
  <p:clrMapOvr>
    <a:masterClrMapping/>
  </p:clrMapOvr>
  <p:transition spd="slow">
    <p:wheel spokes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30BCE-CF15-7D2B-68E9-D4CA1F129C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915" y="514257"/>
            <a:ext cx="11333747" cy="1371600"/>
          </a:xfrm>
        </p:spPr>
        <p:txBody>
          <a:bodyPr>
            <a:noAutofit/>
          </a:bodyPr>
          <a:lstStyle/>
          <a:p>
            <a:r>
              <a:rPr lang="en-US" sz="6000" dirty="0">
                <a:latin typeface="Arial Rounded MT Bold" panose="020F0704030504030204" pitchFamily="34" charset="0"/>
              </a:rPr>
              <a:t>Q.7. </a:t>
            </a:r>
            <a:r>
              <a:rPr lang="en-IN" sz="60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Composition of fats are</a:t>
            </a:r>
            <a:endParaRPr lang="en-IN" sz="6000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F4A49-9838-D9FC-08E8-05CD8F94CD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9915" y="1885857"/>
            <a:ext cx="10058400" cy="3931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44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(a) carbon, sulphur and hydrogen</a:t>
            </a:r>
            <a:br>
              <a:rPr lang="en-IN" sz="4400" dirty="0">
                <a:latin typeface="Arial Rounded MT Bold" panose="020F0704030504030204" pitchFamily="34" charset="0"/>
              </a:rPr>
            </a:br>
            <a:r>
              <a:rPr lang="en-IN" sz="44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(b) carbon, sulphur and nitrogen</a:t>
            </a:r>
            <a:br>
              <a:rPr lang="en-IN" sz="4400" dirty="0">
                <a:latin typeface="Arial Rounded MT Bold" panose="020F0704030504030204" pitchFamily="34" charset="0"/>
              </a:rPr>
            </a:br>
            <a:r>
              <a:rPr lang="en-IN" sz="44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(c) oxygen, nitrogen and hydrogen</a:t>
            </a:r>
            <a:br>
              <a:rPr lang="en-IN" sz="4400" dirty="0">
                <a:latin typeface="Arial Rounded MT Bold" panose="020F0704030504030204" pitchFamily="34" charset="0"/>
              </a:rPr>
            </a:br>
            <a:r>
              <a:rPr lang="en-IN" sz="44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(d) carbon, hydrogen and oxygen</a:t>
            </a:r>
            <a:endParaRPr lang="en-IN" sz="4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3866554"/>
      </p:ext>
    </p:extLst>
  </p:cSld>
  <p:clrMapOvr>
    <a:masterClrMapping/>
  </p:clrMapOvr>
  <p:transition spd="slow">
    <p:wheel spokes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89ED344-0C42-53C7-31D3-A2BB89676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7411" y="2743200"/>
            <a:ext cx="11991474" cy="1371600"/>
          </a:xfrm>
        </p:spPr>
        <p:txBody>
          <a:bodyPr>
            <a:noAutofit/>
          </a:bodyPr>
          <a:lstStyle/>
          <a:p>
            <a:r>
              <a:rPr lang="en-IN" sz="7200" dirty="0">
                <a:effectLst/>
                <a:latin typeface="Britannic Bold" panose="020B0903060703020204" pitchFamily="34" charset="0"/>
              </a:rPr>
              <a:t>(d) carbon, hydrogen and           oxygen</a:t>
            </a:r>
            <a:br>
              <a:rPr lang="en-IN" sz="7200" dirty="0">
                <a:effectLst/>
                <a:latin typeface="Britannic Bold" panose="020B0903060703020204" pitchFamily="34" charset="0"/>
              </a:rPr>
            </a:br>
            <a:br>
              <a:rPr lang="en-IN" sz="7200" dirty="0">
                <a:latin typeface="Britannic Bold" panose="020B0903060703020204" pitchFamily="34" charset="0"/>
              </a:rPr>
            </a:br>
            <a:endParaRPr lang="en-IN" sz="7200" dirty="0"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9318391"/>
      </p:ext>
    </p:extLst>
  </p:cSld>
  <p:clrMapOvr>
    <a:masterClrMapping/>
  </p:clrMapOvr>
  <p:transition spd="slow">
    <p:wheel spokes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E34C0A-0F34-FCDB-6C4E-9E0D3BC5E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031" y="482173"/>
            <a:ext cx="10932695" cy="1371600"/>
          </a:xfrm>
        </p:spPr>
        <p:txBody>
          <a:bodyPr>
            <a:noAutofit/>
          </a:bodyPr>
          <a:lstStyle/>
          <a:p>
            <a:r>
              <a:rPr lang="en-US" sz="6000" dirty="0">
                <a:latin typeface="Arial Rounded MT Bold" panose="020F0704030504030204" pitchFamily="34" charset="0"/>
              </a:rPr>
              <a:t>Q.8. </a:t>
            </a:r>
            <a:r>
              <a:rPr lang="en-US" sz="60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Scurvy is caused due to deficiency of</a:t>
            </a:r>
            <a:endParaRPr lang="en-IN" sz="6000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252245-502A-85B2-A896-C1B008B715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3031" y="2443907"/>
            <a:ext cx="10058400" cy="3931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48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(a) Vitamin A</a:t>
            </a:r>
            <a:br>
              <a:rPr lang="fi-FI" sz="4800" dirty="0">
                <a:latin typeface="Arial Rounded MT Bold" panose="020F0704030504030204" pitchFamily="34" charset="0"/>
              </a:rPr>
            </a:br>
            <a:r>
              <a:rPr lang="fi-FI" sz="48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(b) Vitamin B</a:t>
            </a:r>
            <a:br>
              <a:rPr lang="fi-FI" sz="4800" dirty="0">
                <a:latin typeface="Arial Rounded MT Bold" panose="020F0704030504030204" pitchFamily="34" charset="0"/>
              </a:rPr>
            </a:br>
            <a:r>
              <a:rPr lang="fi-FI" sz="48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(c) Vitamin C</a:t>
            </a:r>
            <a:br>
              <a:rPr lang="fi-FI" sz="4800" dirty="0">
                <a:latin typeface="Arial Rounded MT Bold" panose="020F0704030504030204" pitchFamily="34" charset="0"/>
              </a:rPr>
            </a:br>
            <a:r>
              <a:rPr lang="fi-FI" sz="48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(d) Vitamin D</a:t>
            </a:r>
            <a:endParaRPr lang="en-IN" sz="48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958042"/>
      </p:ext>
    </p:extLst>
  </p:cSld>
  <p:clrMapOvr>
    <a:masterClrMapping/>
  </p:clrMapOvr>
  <p:transition spd="slow">
    <p:wheel spokes="1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83FF92-42DB-338B-5720-D56F588B0D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9937" y="2230762"/>
            <a:ext cx="10058400" cy="1371600"/>
          </a:xfrm>
        </p:spPr>
        <p:txBody>
          <a:bodyPr>
            <a:noAutofit/>
          </a:bodyPr>
          <a:lstStyle/>
          <a:p>
            <a:r>
              <a:rPr lang="en-IN" sz="9600" b="0" i="0" dirty="0">
                <a:solidFill>
                  <a:srgbClr val="3A3A3A"/>
                </a:solidFill>
                <a:effectLst/>
                <a:latin typeface="Britannic Bold" panose="020B0903060703020204" pitchFamily="34" charset="0"/>
              </a:rPr>
              <a:t>(c) Vitamin C</a:t>
            </a:r>
            <a:endParaRPr lang="en-IN" sz="9600" dirty="0"/>
          </a:p>
        </p:txBody>
      </p:sp>
    </p:spTree>
    <p:extLst>
      <p:ext uri="{BB962C8B-B14F-4D97-AF65-F5344CB8AC3E}">
        <p14:creationId xmlns:p14="http://schemas.microsoft.com/office/powerpoint/2010/main" val="1421736571"/>
      </p:ext>
    </p:extLst>
  </p:cSld>
  <p:clrMapOvr>
    <a:masterClrMapping/>
  </p:clrMapOvr>
  <p:transition spd="slow">
    <p:wheel spokes="1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C45E6-3EBD-A012-9DDE-3C6925461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285" y="498215"/>
            <a:ext cx="10868526" cy="1371600"/>
          </a:xfrm>
        </p:spPr>
        <p:txBody>
          <a:bodyPr>
            <a:noAutofit/>
          </a:bodyPr>
          <a:lstStyle/>
          <a:p>
            <a:r>
              <a:rPr lang="en-US" sz="5400" dirty="0">
                <a:latin typeface="Arial Rounded MT Bold" panose="020F0704030504030204" pitchFamily="34" charset="0"/>
              </a:rPr>
              <a:t>Q.9. </a:t>
            </a:r>
            <a:r>
              <a:rPr lang="en-US" sz="54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The voice box is also called as</a:t>
            </a:r>
            <a:endParaRPr lang="en-IN" sz="5400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53911-11D3-8BA4-0310-C0D450EFB5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9285" y="2427865"/>
            <a:ext cx="10058400" cy="3931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(a) stomach</a:t>
            </a:r>
            <a:br>
              <a:rPr lang="en-US" sz="4800" dirty="0">
                <a:latin typeface="Arial Rounded MT Bold" panose="020F0704030504030204" pitchFamily="34" charset="0"/>
              </a:rPr>
            </a:br>
            <a:r>
              <a:rPr lang="en-US" sz="48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(b) heart</a:t>
            </a:r>
            <a:br>
              <a:rPr lang="en-US" sz="4800" dirty="0">
                <a:latin typeface="Arial Rounded MT Bold" panose="020F0704030504030204" pitchFamily="34" charset="0"/>
              </a:rPr>
            </a:br>
            <a:r>
              <a:rPr lang="en-US" sz="48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(c) larynx</a:t>
            </a:r>
            <a:br>
              <a:rPr lang="en-US" sz="4800" dirty="0">
                <a:latin typeface="Arial Rounded MT Bold" panose="020F0704030504030204" pitchFamily="34" charset="0"/>
              </a:rPr>
            </a:br>
            <a:r>
              <a:rPr lang="en-US" sz="48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(d) mouth</a:t>
            </a:r>
            <a:endParaRPr lang="en-IN" sz="48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604616"/>
      </p:ext>
    </p:extLst>
  </p:cSld>
  <p:clrMapOvr>
    <a:masterClrMapping/>
  </p:clrMapOvr>
  <p:transition spd="slow">
    <p:wheel spokes="1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9B46ED3-5BD2-0DAB-3CC6-D33FA2A5A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1" y="2057400"/>
            <a:ext cx="10058400" cy="1371600"/>
          </a:xfrm>
        </p:spPr>
        <p:txBody>
          <a:bodyPr>
            <a:noAutofit/>
          </a:bodyPr>
          <a:lstStyle/>
          <a:p>
            <a:r>
              <a:rPr lang="en-IN" sz="9600" b="0" i="0" dirty="0">
                <a:solidFill>
                  <a:srgbClr val="3A3A3A"/>
                </a:solidFill>
                <a:effectLst/>
                <a:latin typeface="Britannic Bold" panose="020B0903060703020204" pitchFamily="34" charset="0"/>
              </a:rPr>
              <a:t>(c) larynx</a:t>
            </a:r>
            <a:endParaRPr lang="en-IN" sz="9600" dirty="0"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1124777"/>
      </p:ext>
    </p:extLst>
  </p:cSld>
  <p:clrMapOvr>
    <a:masterClrMapping/>
  </p:clrMapOvr>
  <p:transition spd="slow">
    <p:wheel spokes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FEB5ED-4262-C10E-D469-566FD1B2CA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1053" y="321752"/>
            <a:ext cx="10724147" cy="1371600"/>
          </a:xfrm>
        </p:spPr>
        <p:txBody>
          <a:bodyPr>
            <a:noAutofit/>
          </a:bodyPr>
          <a:lstStyle/>
          <a:p>
            <a:r>
              <a:rPr lang="en-US" sz="5400" dirty="0">
                <a:latin typeface="Arial Rounded MT Bold" panose="020F0704030504030204" pitchFamily="34" charset="0"/>
              </a:rPr>
              <a:t>Q.1.</a:t>
            </a:r>
            <a:r>
              <a:rPr lang="en-IN" sz="54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 Neutralisation reaction is a</a:t>
            </a:r>
            <a:endParaRPr lang="en-IN" sz="5400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686191-B1C5-D543-817D-F801F68329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2609" y="1830405"/>
            <a:ext cx="10058400" cy="3931920"/>
          </a:xfrm>
        </p:spPr>
        <p:txBody>
          <a:bodyPr>
            <a:normAutofit/>
          </a:bodyPr>
          <a:lstStyle/>
          <a:p>
            <a:r>
              <a:rPr lang="en-US" sz="40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(a) physical and reversible change</a:t>
            </a:r>
            <a:br>
              <a:rPr lang="en-US" sz="4000" dirty="0">
                <a:latin typeface="Arial Rounded MT Bold" panose="020F0704030504030204" pitchFamily="34" charset="0"/>
              </a:rPr>
            </a:br>
            <a:r>
              <a:rPr lang="en-US" sz="40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(b) physical and irreversible change</a:t>
            </a:r>
            <a:br>
              <a:rPr lang="en-US" sz="4000" dirty="0">
                <a:latin typeface="Arial Rounded MT Bold" panose="020F0704030504030204" pitchFamily="34" charset="0"/>
              </a:rPr>
            </a:br>
            <a:r>
              <a:rPr lang="en-US" sz="40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(c) chemical and reversible change</a:t>
            </a:r>
            <a:br>
              <a:rPr lang="en-US" sz="4000" dirty="0">
                <a:latin typeface="Arial Rounded MT Bold" panose="020F0704030504030204" pitchFamily="34" charset="0"/>
              </a:rPr>
            </a:br>
            <a:r>
              <a:rPr lang="en-US" sz="40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(d) chemical and irreversible change</a:t>
            </a:r>
            <a:endParaRPr lang="en-IN" sz="4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652295"/>
      </p:ext>
    </p:extLst>
  </p:cSld>
  <p:clrMapOvr>
    <a:masterClrMapping/>
  </p:clrMapOvr>
  <p:transition spd="slow">
    <p:wheel spokes="1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1EB98-CDA6-25D0-9C80-EADA76221F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736" y="498215"/>
            <a:ext cx="12183979" cy="1371600"/>
          </a:xfrm>
        </p:spPr>
        <p:txBody>
          <a:bodyPr>
            <a:noAutofit/>
          </a:bodyPr>
          <a:lstStyle/>
          <a:p>
            <a:r>
              <a:rPr lang="en-US" sz="6000" dirty="0">
                <a:latin typeface="Arial Rounded MT Bold" panose="020F0704030504030204" pitchFamily="34" charset="0"/>
              </a:rPr>
              <a:t>Q.10. </a:t>
            </a:r>
            <a:r>
              <a:rPr lang="en-US" sz="60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Penicillin was discovered by</a:t>
            </a:r>
            <a:endParaRPr lang="en-IN" sz="6000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B8FD4A-0B29-1A6A-5FCA-7E99CA047E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0736" y="2427865"/>
            <a:ext cx="10058400" cy="3931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N" sz="54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(a) Edward Jenner</a:t>
            </a:r>
            <a:br>
              <a:rPr lang="en-IN" sz="5400" dirty="0">
                <a:latin typeface="Arial Rounded MT Bold" panose="020F0704030504030204" pitchFamily="34" charset="0"/>
              </a:rPr>
            </a:br>
            <a:r>
              <a:rPr lang="en-IN" sz="54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(b) Louis Pasteur</a:t>
            </a:r>
            <a:br>
              <a:rPr lang="en-IN" sz="5400" dirty="0">
                <a:latin typeface="Arial Rounded MT Bold" panose="020F0704030504030204" pitchFamily="34" charset="0"/>
              </a:rPr>
            </a:br>
            <a:r>
              <a:rPr lang="en-IN" sz="54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(c) Alexander Fleming</a:t>
            </a:r>
            <a:br>
              <a:rPr lang="en-IN" sz="5400" dirty="0">
                <a:latin typeface="Arial Rounded MT Bold" panose="020F0704030504030204" pitchFamily="34" charset="0"/>
              </a:rPr>
            </a:br>
            <a:r>
              <a:rPr lang="en-IN" sz="54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(d) Robert Koch</a:t>
            </a:r>
            <a:endParaRPr lang="en-IN" sz="5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0404296"/>
      </p:ext>
    </p:extLst>
  </p:cSld>
  <p:clrMapOvr>
    <a:masterClrMapping/>
  </p:clrMapOvr>
  <p:transition spd="slow">
    <p:wheel spokes="1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8DAC028-DF97-06F8-0C46-96EC68D5B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359100"/>
            <a:ext cx="10058400" cy="1371600"/>
          </a:xfrm>
        </p:spPr>
        <p:txBody>
          <a:bodyPr>
            <a:normAutofit/>
          </a:bodyPr>
          <a:lstStyle/>
          <a:p>
            <a:r>
              <a:rPr lang="en-IN" sz="8000" b="0" i="0" dirty="0">
                <a:solidFill>
                  <a:srgbClr val="3A3A3A"/>
                </a:solidFill>
                <a:effectLst/>
                <a:latin typeface="Britannic Bold" panose="020B0903060703020204" pitchFamily="34" charset="0"/>
              </a:rPr>
              <a:t>(c) Alexander Fleming</a:t>
            </a:r>
            <a:endParaRPr lang="en-IN" sz="8000" dirty="0"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6322744"/>
      </p:ext>
    </p:extLst>
  </p:cSld>
  <p:clrMapOvr>
    <a:masterClrMapping/>
  </p:clrMapOvr>
  <p:transition spd="slow">
    <p:wheel spokes="1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369F6C-6869-CAEE-F687-8E20DE9A1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3453" y="1765542"/>
            <a:ext cx="11638547" cy="1371600"/>
          </a:xfrm>
        </p:spPr>
        <p:txBody>
          <a:bodyPr>
            <a:noAutofit/>
          </a:bodyPr>
          <a:lstStyle/>
          <a:p>
            <a:r>
              <a:rPr lang="en-US" sz="7200" dirty="0">
                <a:latin typeface="Arial Rounded MT Bold" panose="020F0704030504030204" pitchFamily="34" charset="0"/>
              </a:rPr>
              <a:t>Q.11. </a:t>
            </a:r>
            <a:r>
              <a:rPr lang="en-US" sz="72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Mushroom belongs to the group of</a:t>
            </a:r>
            <a:endParaRPr lang="en-IN" sz="72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934960"/>
      </p:ext>
    </p:extLst>
  </p:cSld>
  <p:clrMapOvr>
    <a:masterClrMapping/>
  </p:clrMapOvr>
  <p:transition spd="slow">
    <p:wheel spokes="1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DF651-1170-F4EB-5931-96F0D90FA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0" y="2057400"/>
            <a:ext cx="10058400" cy="1371600"/>
          </a:xfrm>
        </p:spPr>
        <p:txBody>
          <a:bodyPr>
            <a:noAutofit/>
          </a:bodyPr>
          <a:lstStyle/>
          <a:p>
            <a:r>
              <a:rPr lang="en-US" sz="9600" dirty="0">
                <a:latin typeface="Britannic Bold" panose="020B0903060703020204" pitchFamily="34" charset="0"/>
              </a:rPr>
              <a:t>FUNGI</a:t>
            </a:r>
            <a:endParaRPr lang="en-IN" sz="9600" dirty="0"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646303"/>
      </p:ext>
    </p:extLst>
  </p:cSld>
  <p:clrMapOvr>
    <a:masterClrMapping/>
  </p:clrMapOvr>
  <p:transition spd="slow">
    <p:wheel spokes="1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BEEC0-9BAB-8147-9101-10814EA80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3873" y="1524909"/>
            <a:ext cx="11590421" cy="2261027"/>
          </a:xfrm>
        </p:spPr>
        <p:txBody>
          <a:bodyPr>
            <a:noAutofit/>
          </a:bodyPr>
          <a:lstStyle/>
          <a:p>
            <a:r>
              <a:rPr lang="en-US" sz="6600" dirty="0">
                <a:latin typeface="Arial Rounded MT Bold" panose="020F0704030504030204" pitchFamily="34" charset="0"/>
              </a:rPr>
              <a:t>Q.12. </a:t>
            </a:r>
            <a:r>
              <a:rPr lang="en-US" sz="66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Who discovered the vaccine for smallpox?</a:t>
            </a:r>
            <a:endParaRPr lang="en-IN" sz="66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223541"/>
      </p:ext>
    </p:extLst>
  </p:cSld>
  <p:clrMapOvr>
    <a:masterClrMapping/>
  </p:clrMapOvr>
  <p:transition spd="slow">
    <p:wheel spokes="1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554982-DAB4-CEF9-4211-5EAF82031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4105" y="1942005"/>
            <a:ext cx="10058400" cy="1371600"/>
          </a:xfrm>
        </p:spPr>
        <p:txBody>
          <a:bodyPr>
            <a:normAutofit/>
          </a:bodyPr>
          <a:lstStyle/>
          <a:p>
            <a:r>
              <a:rPr lang="en-US" sz="8800" dirty="0">
                <a:latin typeface="Britannic Bold" panose="020B0903060703020204" pitchFamily="34" charset="0"/>
              </a:rPr>
              <a:t>EDWARD JENNER</a:t>
            </a:r>
            <a:endParaRPr lang="en-IN" sz="8800" dirty="0"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5791667"/>
      </p:ext>
    </p:extLst>
  </p:cSld>
  <p:clrMapOvr>
    <a:masterClrMapping/>
  </p:clrMapOvr>
  <p:transition spd="slow">
    <p:wheel spokes="1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25D50-4BB8-1723-2C22-D9226F9A6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5536" y="1540952"/>
            <a:ext cx="12585032" cy="1371600"/>
          </a:xfrm>
        </p:spPr>
        <p:txBody>
          <a:bodyPr>
            <a:noAutofit/>
          </a:bodyPr>
          <a:lstStyle/>
          <a:p>
            <a:r>
              <a:rPr lang="en-US" sz="6600" dirty="0">
                <a:latin typeface="Arial Rounded MT Bold" panose="020F0704030504030204" pitchFamily="34" charset="0"/>
              </a:rPr>
              <a:t>Q.13. </a:t>
            </a:r>
            <a:r>
              <a:rPr lang="en-US" sz="66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Nucleus is separated from cytoplasm by</a:t>
            </a:r>
            <a:endParaRPr lang="en-IN" sz="66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2999928"/>
      </p:ext>
    </p:extLst>
  </p:cSld>
  <p:clrMapOvr>
    <a:masterClrMapping/>
  </p:clrMapOvr>
  <p:transition spd="slow">
    <p:wheel spokes="1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54835-A25D-30A3-072A-B85FB0EA8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27221" y="2310973"/>
            <a:ext cx="10058400" cy="1371600"/>
          </a:xfrm>
        </p:spPr>
        <p:txBody>
          <a:bodyPr>
            <a:normAutofit/>
          </a:bodyPr>
          <a:lstStyle/>
          <a:p>
            <a:r>
              <a:rPr lang="en-US" sz="8000" dirty="0">
                <a:latin typeface="Britannic Bold" panose="020B0903060703020204" pitchFamily="34" charset="0"/>
              </a:rPr>
              <a:t>NUCLEAR MEMBRANE</a:t>
            </a:r>
            <a:endParaRPr lang="en-IN" sz="8000" dirty="0"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185913"/>
      </p:ext>
    </p:extLst>
  </p:cSld>
  <p:clrMapOvr>
    <a:masterClrMapping/>
  </p:clrMapOvr>
  <p:transition spd="slow">
    <p:wheel spokes="1"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1A928F-A8DE-EDA7-AC8D-079240C6F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7095" y="1605120"/>
            <a:ext cx="12095745" cy="1371600"/>
          </a:xfrm>
        </p:spPr>
        <p:txBody>
          <a:bodyPr>
            <a:noAutofit/>
          </a:bodyPr>
          <a:lstStyle/>
          <a:p>
            <a:r>
              <a:rPr lang="en-US" sz="6000" dirty="0">
                <a:latin typeface="Arial Rounded MT Bold" panose="020F0704030504030204" pitchFamily="34" charset="0"/>
              </a:rPr>
              <a:t>Q.14.</a:t>
            </a:r>
            <a:r>
              <a:rPr lang="en-US" sz="60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 The organism containing only a single cell is called</a:t>
            </a:r>
            <a:endParaRPr lang="en-IN" sz="6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7971389"/>
      </p:ext>
    </p:extLst>
  </p:cSld>
  <p:clrMapOvr>
    <a:masterClrMapping/>
  </p:clrMapOvr>
  <p:transition spd="slow">
    <p:wheel spokes="1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7E1030-652F-C149-9DBA-B5BFE52A3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9284" y="2294931"/>
            <a:ext cx="11991474" cy="1371600"/>
          </a:xfrm>
        </p:spPr>
        <p:txBody>
          <a:bodyPr>
            <a:noAutofit/>
          </a:bodyPr>
          <a:lstStyle/>
          <a:p>
            <a:r>
              <a:rPr lang="en-US" sz="8000" dirty="0">
                <a:latin typeface="Britannic Bold" panose="020B0903060703020204" pitchFamily="34" charset="0"/>
              </a:rPr>
              <a:t>UNICELLULAR ORGANISM</a:t>
            </a:r>
            <a:endParaRPr lang="en-IN" sz="8000" dirty="0"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7432266"/>
      </p:ext>
    </p:extLst>
  </p:cSld>
  <p:clrMapOvr>
    <a:masterClrMapping/>
  </p:clrMapOvr>
  <p:transition spd="slow"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474F5FD-C9FA-8E8A-B0F0-9DB77F639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021" y="2743200"/>
            <a:ext cx="11413958" cy="1371600"/>
          </a:xfrm>
        </p:spPr>
        <p:txBody>
          <a:bodyPr>
            <a:noAutofit/>
          </a:bodyPr>
          <a:lstStyle/>
          <a:p>
            <a:r>
              <a:rPr lang="en-US" sz="5400" dirty="0">
                <a:effectLst/>
                <a:latin typeface="Britannic Bold" panose="020B0903060703020204" pitchFamily="34" charset="0"/>
              </a:rPr>
              <a:t>(d) chemical and irreversible change</a:t>
            </a:r>
            <a:br>
              <a:rPr lang="en-US" sz="5400" dirty="0">
                <a:effectLst/>
                <a:latin typeface="Britannic Bold" panose="020B0903060703020204" pitchFamily="34" charset="0"/>
              </a:rPr>
            </a:br>
            <a:br>
              <a:rPr lang="en-US" sz="5400" dirty="0">
                <a:latin typeface="Britannic Bold" panose="020B0903060703020204" pitchFamily="34" charset="0"/>
              </a:rPr>
            </a:br>
            <a:endParaRPr lang="en-IN" sz="5400" dirty="0"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5968551"/>
      </p:ext>
    </p:extLst>
  </p:cSld>
  <p:clrMapOvr>
    <a:masterClrMapping/>
  </p:clrMapOvr>
  <p:transition spd="slow">
    <p:wheel spokes="1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08B73-07D8-EC9A-47E0-661F873F60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5746" y="1813668"/>
            <a:ext cx="11253537" cy="1371600"/>
          </a:xfrm>
        </p:spPr>
        <p:txBody>
          <a:bodyPr>
            <a:noAutofit/>
          </a:bodyPr>
          <a:lstStyle/>
          <a:p>
            <a:r>
              <a:rPr lang="en-US" sz="6000" dirty="0">
                <a:latin typeface="Arial Rounded MT Bold" panose="020F0704030504030204" pitchFamily="34" charset="0"/>
              </a:rPr>
              <a:t>Q.15. </a:t>
            </a:r>
            <a:r>
              <a:rPr lang="en-US" sz="60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The process of beating out grains from the harvested wheat crop is called</a:t>
            </a:r>
            <a:endParaRPr lang="en-IN" sz="6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814509"/>
      </p:ext>
    </p:extLst>
  </p:cSld>
  <p:clrMapOvr>
    <a:masterClrMapping/>
  </p:clrMapOvr>
  <p:transition spd="slow">
    <p:wheel spokes="1"/>
  </p:transition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4800D-4492-750C-E75D-EB29AB9DB9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2057400"/>
            <a:ext cx="10058400" cy="1371600"/>
          </a:xfrm>
        </p:spPr>
        <p:txBody>
          <a:bodyPr>
            <a:noAutofit/>
          </a:bodyPr>
          <a:lstStyle/>
          <a:p>
            <a:r>
              <a:rPr lang="en-US" sz="9600" dirty="0">
                <a:latin typeface="Britannic Bold" panose="020B0903060703020204" pitchFamily="34" charset="0"/>
              </a:rPr>
              <a:t>THRESHING</a:t>
            </a:r>
            <a:endParaRPr lang="en-IN" sz="9600" dirty="0"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195084"/>
      </p:ext>
    </p:extLst>
  </p:cSld>
  <p:clrMapOvr>
    <a:masterClrMapping/>
  </p:clrMapOvr>
  <p:transition spd="slow">
    <p:wheel spokes="1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56258-519D-CF23-F22B-27DCC1ED9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495" y="2281990"/>
            <a:ext cx="11750842" cy="1371600"/>
          </a:xfrm>
        </p:spPr>
        <p:txBody>
          <a:bodyPr>
            <a:noAutofit/>
          </a:bodyPr>
          <a:lstStyle/>
          <a:p>
            <a:r>
              <a:rPr lang="en-US" sz="6000" dirty="0">
                <a:latin typeface="Arial Rounded MT Bold" panose="020F0704030504030204" pitchFamily="34" charset="0"/>
              </a:rPr>
              <a:t>Q.16. </a:t>
            </a:r>
            <a:r>
              <a:rPr lang="en-US" sz="60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Name the chemical process in which a substance reacts with oxygen to give out heat.</a:t>
            </a:r>
            <a:endParaRPr lang="en-IN" sz="60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15702016"/>
      </p:ext>
    </p:extLst>
  </p:cSld>
  <p:clrMapOvr>
    <a:masterClrMapping/>
  </p:clrMapOvr>
  <p:transition spd="slow">
    <p:wheel spokes="1"/>
  </p:transition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CC213-66CC-A298-8662-13B264BB8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3600" y="2375141"/>
            <a:ext cx="10058400" cy="1371600"/>
          </a:xfrm>
        </p:spPr>
        <p:txBody>
          <a:bodyPr>
            <a:noAutofit/>
          </a:bodyPr>
          <a:lstStyle/>
          <a:p>
            <a:r>
              <a:rPr lang="en-US" sz="9600" dirty="0">
                <a:latin typeface="Britannic Bold" panose="020B0903060703020204" pitchFamily="34" charset="0"/>
              </a:rPr>
              <a:t>COMBUSTION</a:t>
            </a:r>
            <a:endParaRPr lang="en-IN" sz="9600" dirty="0"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5068947"/>
      </p:ext>
    </p:extLst>
  </p:cSld>
  <p:clrMapOvr>
    <a:masterClrMapping/>
  </p:clrMapOvr>
  <p:transition spd="slow">
    <p:wheel spokes="1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442EC-17E3-01C3-14B8-E2F738F86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3242" y="2057400"/>
            <a:ext cx="11718758" cy="1371600"/>
          </a:xfrm>
        </p:spPr>
        <p:txBody>
          <a:bodyPr>
            <a:noAutofit/>
          </a:bodyPr>
          <a:lstStyle/>
          <a:p>
            <a:r>
              <a:rPr lang="en-US" sz="5800" dirty="0">
                <a:latin typeface="Arial Rounded MT Bold" panose="020F0704030504030204" pitchFamily="34" charset="0"/>
              </a:rPr>
              <a:t>Q.17.</a:t>
            </a:r>
            <a:r>
              <a:rPr lang="en-US" sz="58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 Lowest temperature at which a substance catches fire is known as</a:t>
            </a:r>
            <a:endParaRPr lang="en-IN" sz="58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2540132"/>
      </p:ext>
    </p:extLst>
  </p:cSld>
  <p:clrMapOvr>
    <a:masterClrMapping/>
  </p:clrMapOvr>
  <p:transition spd="slow">
    <p:wheel spokes="1"/>
  </p:transition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D15DC-A631-E697-4C6D-DBAE0A915A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057400"/>
            <a:ext cx="10058400" cy="1371600"/>
          </a:xfrm>
        </p:spPr>
        <p:txBody>
          <a:bodyPr>
            <a:noAutofit/>
          </a:bodyPr>
          <a:lstStyle/>
          <a:p>
            <a:r>
              <a:rPr lang="en-US" sz="9600" dirty="0">
                <a:latin typeface="Britannic Bold" panose="020B0903060703020204" pitchFamily="34" charset="0"/>
              </a:rPr>
              <a:t>IGNITION TEMPERATURE</a:t>
            </a:r>
            <a:endParaRPr lang="en-IN" sz="9600" dirty="0"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4978620"/>
      </p:ext>
    </p:extLst>
  </p:cSld>
  <p:clrMapOvr>
    <a:masterClrMapping/>
  </p:clrMapOvr>
  <p:transition spd="slow">
    <p:wheel spokes="1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FC157-9EC3-DE45-E12E-F79FABA9A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1929064"/>
            <a:ext cx="11125200" cy="1371600"/>
          </a:xfrm>
        </p:spPr>
        <p:txBody>
          <a:bodyPr>
            <a:noAutofit/>
          </a:bodyPr>
          <a:lstStyle/>
          <a:p>
            <a:r>
              <a:rPr lang="en-US" sz="7200" dirty="0">
                <a:latin typeface="Britannic Bold" panose="020B0903060703020204" pitchFamily="34" charset="0"/>
              </a:rPr>
              <a:t>Q.18. </a:t>
            </a:r>
            <a:r>
              <a:rPr lang="en-US" sz="7200" b="0" i="0" dirty="0">
                <a:solidFill>
                  <a:srgbClr val="3A3A3A"/>
                </a:solidFill>
                <a:effectLst/>
                <a:latin typeface="Britannic Bold" panose="020B0903060703020204" pitchFamily="34" charset="0"/>
              </a:rPr>
              <a:t>A device that breaks the circuit is called:</a:t>
            </a:r>
            <a:endParaRPr lang="en-IN" sz="7200" dirty="0"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580615"/>
      </p:ext>
    </p:extLst>
  </p:cSld>
  <p:clrMapOvr>
    <a:masterClrMapping/>
  </p:clrMapOvr>
  <p:transition spd="slow">
    <p:wheel spokes="1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B338B-324F-020B-151E-B8614EE90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04148" y="2057400"/>
            <a:ext cx="10058400" cy="1371600"/>
          </a:xfrm>
        </p:spPr>
        <p:txBody>
          <a:bodyPr>
            <a:noAutofit/>
          </a:bodyPr>
          <a:lstStyle/>
          <a:p>
            <a:r>
              <a:rPr lang="en-US" sz="9600" dirty="0">
                <a:latin typeface="Britannic Bold" panose="020B0903060703020204" pitchFamily="34" charset="0"/>
              </a:rPr>
              <a:t>SWITCH</a:t>
            </a:r>
            <a:endParaRPr lang="en-IN" sz="9600" dirty="0"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064940"/>
      </p:ext>
    </p:extLst>
  </p:cSld>
  <p:clrMapOvr>
    <a:masterClrMapping/>
  </p:clrMapOvr>
  <p:transition spd="slow">
    <p:wheel spokes="1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DBC75-C66B-93AC-5FB6-FB2B97E00F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5326" y="1844842"/>
            <a:ext cx="12135853" cy="1371600"/>
          </a:xfrm>
        </p:spPr>
        <p:txBody>
          <a:bodyPr>
            <a:noAutofit/>
          </a:bodyPr>
          <a:lstStyle/>
          <a:p>
            <a:r>
              <a:rPr lang="en-US" sz="5600" dirty="0">
                <a:latin typeface="Arial Rounded MT Bold" panose="020F0704030504030204" pitchFamily="34" charset="0"/>
              </a:rPr>
              <a:t>Q.19.</a:t>
            </a:r>
            <a:r>
              <a:rPr lang="en-US" sz="56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 The materials which allow electric current to pass through them are</a:t>
            </a:r>
            <a:endParaRPr lang="en-IN" sz="56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3278317"/>
      </p:ext>
    </p:extLst>
  </p:cSld>
  <p:clrMapOvr>
    <a:masterClrMapping/>
  </p:clrMapOvr>
  <p:transition spd="slow">
    <p:wheel spokes="1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871095-8E4E-B609-50EC-105BF2E239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4316" y="2057400"/>
            <a:ext cx="10058400" cy="1371600"/>
          </a:xfrm>
        </p:spPr>
        <p:txBody>
          <a:bodyPr>
            <a:noAutofit/>
          </a:bodyPr>
          <a:lstStyle/>
          <a:p>
            <a:r>
              <a:rPr lang="en-US" sz="9600" dirty="0">
                <a:latin typeface="Britannic Bold" panose="020B0903060703020204" pitchFamily="34" charset="0"/>
              </a:rPr>
              <a:t>CONDUCTORS</a:t>
            </a:r>
            <a:endParaRPr lang="en-IN" sz="9600" dirty="0"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2975054"/>
      </p:ext>
    </p:extLst>
  </p:cSld>
  <p:clrMapOvr>
    <a:masterClrMapping/>
  </p:clrMapOvr>
  <p:transition spd="slow">
    <p:wheel spokes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67AC7-4537-744D-9519-9E728E7FC7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369" y="289668"/>
            <a:ext cx="10058400" cy="1371600"/>
          </a:xfrm>
        </p:spPr>
        <p:txBody>
          <a:bodyPr>
            <a:normAutofit/>
          </a:bodyPr>
          <a:lstStyle/>
          <a:p>
            <a:r>
              <a:rPr lang="en-US" sz="5400" dirty="0">
                <a:latin typeface="Arial Rounded MT Bold" panose="020F0704030504030204" pitchFamily="34" charset="0"/>
              </a:rPr>
              <a:t>Q.2. </a:t>
            </a:r>
            <a:r>
              <a:rPr lang="en-IN" sz="54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Litmus is extracted from</a:t>
            </a:r>
            <a:endParaRPr lang="en-IN" sz="5400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FAAD16-FFC9-53AA-F0AD-44CFD7F610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369" y="1830404"/>
            <a:ext cx="10058400" cy="3931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48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(a) curd</a:t>
            </a:r>
            <a:br>
              <a:rPr lang="fr-FR" sz="4800" dirty="0">
                <a:latin typeface="Arial Rounded MT Bold" panose="020F0704030504030204" pitchFamily="34" charset="0"/>
              </a:rPr>
            </a:br>
            <a:r>
              <a:rPr lang="fr-FR" sz="48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(b) grapes</a:t>
            </a:r>
            <a:br>
              <a:rPr lang="fr-FR" sz="4800" dirty="0">
                <a:latin typeface="Arial Rounded MT Bold" panose="020F0704030504030204" pitchFamily="34" charset="0"/>
              </a:rPr>
            </a:br>
            <a:r>
              <a:rPr lang="fr-FR" sz="48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(c) lichens</a:t>
            </a:r>
            <a:br>
              <a:rPr lang="fr-FR" sz="4800" dirty="0">
                <a:latin typeface="Arial Rounded MT Bold" panose="020F0704030504030204" pitchFamily="34" charset="0"/>
              </a:rPr>
            </a:br>
            <a:r>
              <a:rPr lang="fr-FR" sz="48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(d) cabbage</a:t>
            </a:r>
            <a:endParaRPr lang="en-IN" sz="48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2898945"/>
      </p:ext>
    </p:extLst>
  </p:cSld>
  <p:clrMapOvr>
    <a:masterClrMapping/>
  </p:clrMapOvr>
  <p:transition spd="slow">
    <p:wheel spokes="1"/>
  </p:transition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524EC-DA81-59EB-06D9-5A1ACF66B7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6167" y="2057400"/>
            <a:ext cx="11542295" cy="1371600"/>
          </a:xfrm>
        </p:spPr>
        <p:txBody>
          <a:bodyPr>
            <a:noAutofit/>
          </a:bodyPr>
          <a:lstStyle/>
          <a:p>
            <a:r>
              <a:rPr lang="en-US" sz="7200" dirty="0">
                <a:latin typeface="Arial Rounded MT Bold" panose="020F0704030504030204" pitchFamily="34" charset="0"/>
              </a:rPr>
              <a:t>Q.20.</a:t>
            </a:r>
            <a:r>
              <a:rPr lang="en-US" sz="72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 Who was the discoverer of magnet?</a:t>
            </a:r>
            <a:endParaRPr lang="en-IN" sz="72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646914"/>
      </p:ext>
    </p:extLst>
  </p:cSld>
  <p:clrMapOvr>
    <a:masterClrMapping/>
  </p:clrMapOvr>
  <p:transition spd="slow">
    <p:wheel spokes="1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E0D76-AAEF-EE55-B723-E4C06D02DC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4779" y="2057400"/>
            <a:ext cx="10058400" cy="1371600"/>
          </a:xfrm>
        </p:spPr>
        <p:txBody>
          <a:bodyPr>
            <a:noAutofit/>
          </a:bodyPr>
          <a:lstStyle/>
          <a:p>
            <a:r>
              <a:rPr lang="en-US" sz="9600" dirty="0">
                <a:latin typeface="Britannic Bold" panose="020B0903060703020204" pitchFamily="34" charset="0"/>
              </a:rPr>
              <a:t>MAGNES</a:t>
            </a:r>
            <a:endParaRPr lang="en-IN" sz="9600" dirty="0"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1760697"/>
      </p:ext>
    </p:extLst>
  </p:cSld>
  <p:clrMapOvr>
    <a:masterClrMapping/>
  </p:clrMapOvr>
  <p:transition spd="slow">
    <p:wheel spokes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0BC8365-8C75-307E-1166-B6B941A28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9137" y="2057400"/>
            <a:ext cx="10058400" cy="1371600"/>
          </a:xfrm>
        </p:spPr>
        <p:txBody>
          <a:bodyPr>
            <a:normAutofit/>
          </a:bodyPr>
          <a:lstStyle/>
          <a:p>
            <a:r>
              <a:rPr lang="en-IN" sz="8800" b="0" i="0" dirty="0">
                <a:solidFill>
                  <a:srgbClr val="3A3A3A"/>
                </a:solidFill>
                <a:effectLst/>
                <a:latin typeface="Britannic Bold" panose="020B0903060703020204" pitchFamily="34" charset="0"/>
              </a:rPr>
              <a:t>(c) lichens</a:t>
            </a:r>
            <a:endParaRPr lang="en-IN" sz="8800" dirty="0"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4498647"/>
      </p:ext>
    </p:extLst>
  </p:cSld>
  <p:clrMapOvr>
    <a:masterClrMapping/>
  </p:clrMapOvr>
  <p:transition spd="slow">
    <p:wheel spokes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71C597-55C5-7212-246B-31DBA60AE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530300"/>
            <a:ext cx="11101136" cy="1371600"/>
          </a:xfrm>
        </p:spPr>
        <p:txBody>
          <a:bodyPr>
            <a:noAutofit/>
          </a:bodyPr>
          <a:lstStyle/>
          <a:p>
            <a:r>
              <a:rPr lang="en-US" sz="6000" dirty="0">
                <a:latin typeface="Arial Rounded MT Bold" panose="020F0704030504030204" pitchFamily="34" charset="0"/>
              </a:rPr>
              <a:t>Q.3. </a:t>
            </a:r>
            <a:r>
              <a:rPr lang="en-US" sz="60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Calcium hydroxide is found in</a:t>
            </a:r>
            <a:endParaRPr lang="en-IN" sz="6000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9AC145-C858-DAEF-354C-1DD2700C8E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2263541"/>
            <a:ext cx="10058400" cy="3931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(a) window cleaner</a:t>
            </a:r>
            <a:br>
              <a:rPr lang="en-US" sz="5400" dirty="0">
                <a:latin typeface="Arial Rounded MT Bold" panose="020F0704030504030204" pitchFamily="34" charset="0"/>
              </a:rPr>
            </a:br>
            <a:r>
              <a:rPr lang="en-US" sz="54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(b) lime water</a:t>
            </a:r>
            <a:br>
              <a:rPr lang="en-US" sz="5400" dirty="0">
                <a:latin typeface="Arial Rounded MT Bold" panose="020F0704030504030204" pitchFamily="34" charset="0"/>
              </a:rPr>
            </a:br>
            <a:r>
              <a:rPr lang="en-US" sz="54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(c) soap</a:t>
            </a:r>
            <a:br>
              <a:rPr lang="en-US" sz="5400" dirty="0">
                <a:latin typeface="Arial Rounded MT Bold" panose="020F0704030504030204" pitchFamily="34" charset="0"/>
              </a:rPr>
            </a:br>
            <a:r>
              <a:rPr lang="en-US" sz="54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(d) lime juice</a:t>
            </a:r>
            <a:endParaRPr lang="en-IN" sz="54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732672"/>
      </p:ext>
    </p:extLst>
  </p:cSld>
  <p:clrMapOvr>
    <a:masterClrMapping/>
  </p:clrMapOvr>
  <p:transition spd="slow">
    <p:wheel spokes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EC81264-5C21-92EF-7F81-2D1284DA8A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8695" y="3578299"/>
            <a:ext cx="10058400" cy="1371600"/>
          </a:xfrm>
        </p:spPr>
        <p:txBody>
          <a:bodyPr>
            <a:noAutofit/>
          </a:bodyPr>
          <a:lstStyle/>
          <a:p>
            <a:r>
              <a:rPr lang="en-IN" sz="9600" dirty="0">
                <a:effectLst/>
                <a:latin typeface="Britannic Bold" panose="020B0903060703020204" pitchFamily="34" charset="0"/>
              </a:rPr>
              <a:t>(b) lime water</a:t>
            </a:r>
            <a:br>
              <a:rPr lang="en-IN" sz="9600" dirty="0">
                <a:effectLst/>
                <a:latin typeface="Britannic Bold" panose="020B0903060703020204" pitchFamily="34" charset="0"/>
              </a:rPr>
            </a:br>
            <a:br>
              <a:rPr lang="en-IN" sz="9600" dirty="0">
                <a:latin typeface="Britannic Bold" panose="020B0903060703020204" pitchFamily="34" charset="0"/>
              </a:rPr>
            </a:br>
            <a:endParaRPr lang="en-IN" sz="9600" dirty="0"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7472295"/>
      </p:ext>
    </p:extLst>
  </p:cSld>
  <p:clrMapOvr>
    <a:masterClrMapping/>
  </p:clrMapOvr>
  <p:transition spd="slow"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8141D-393F-1B6E-C590-B4702D4C4C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042" y="466131"/>
            <a:ext cx="11397916" cy="1371600"/>
          </a:xfrm>
        </p:spPr>
        <p:txBody>
          <a:bodyPr>
            <a:noAutofit/>
          </a:bodyPr>
          <a:lstStyle/>
          <a:p>
            <a:r>
              <a:rPr lang="en-US" sz="5400" dirty="0">
                <a:latin typeface="Arial Rounded MT Bold" panose="020F0704030504030204" pitchFamily="34" charset="0"/>
              </a:rPr>
              <a:t>Q.4.</a:t>
            </a:r>
            <a:r>
              <a:rPr lang="en-US" sz="54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 Which of the following </a:t>
            </a:r>
            <a:r>
              <a:rPr lang="en-US" sz="5400" b="0" i="0" dirty="0" err="1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fibres</a:t>
            </a:r>
            <a:r>
              <a:rPr lang="en-US" sz="54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 are made into wool for sweaters?</a:t>
            </a:r>
            <a:endParaRPr lang="en-IN" sz="5400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433ABE-4DAC-49E5-0CA7-E93CDBB3F6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7042" y="2343751"/>
            <a:ext cx="10058400" cy="393192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(a) Shorter </a:t>
            </a:r>
            <a:r>
              <a:rPr lang="en-US" sz="4800" b="0" i="0" dirty="0" err="1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fibres</a:t>
            </a:r>
            <a:br>
              <a:rPr lang="en-US" sz="4800" dirty="0">
                <a:latin typeface="Arial Rounded MT Bold" panose="020F0704030504030204" pitchFamily="34" charset="0"/>
              </a:rPr>
            </a:br>
            <a:r>
              <a:rPr lang="en-US" sz="48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(b) Longer </a:t>
            </a:r>
            <a:r>
              <a:rPr lang="en-US" sz="4800" b="0" i="0" dirty="0" err="1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fibres</a:t>
            </a:r>
            <a:br>
              <a:rPr lang="en-US" sz="4800" dirty="0">
                <a:latin typeface="Arial Rounded MT Bold" panose="020F0704030504030204" pitchFamily="34" charset="0"/>
              </a:rPr>
            </a:br>
            <a:r>
              <a:rPr lang="en-US" sz="48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(c) Both (a) and (b)</a:t>
            </a:r>
            <a:br>
              <a:rPr lang="en-US" sz="4800" dirty="0">
                <a:latin typeface="Arial Rounded MT Bold" panose="020F0704030504030204" pitchFamily="34" charset="0"/>
              </a:rPr>
            </a:br>
            <a:r>
              <a:rPr lang="en-US" sz="4800" b="0" i="0" dirty="0">
                <a:solidFill>
                  <a:srgbClr val="3A3A3A"/>
                </a:solidFill>
                <a:effectLst/>
                <a:latin typeface="Arial Rounded MT Bold" panose="020F0704030504030204" pitchFamily="34" charset="0"/>
              </a:rPr>
              <a:t>(d) None of these</a:t>
            </a:r>
            <a:endParaRPr lang="en-IN" sz="4800" dirty="0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44652"/>
      </p:ext>
    </p:extLst>
  </p:cSld>
  <p:clrMapOvr>
    <a:masterClrMapping/>
  </p:clrMapOvr>
  <p:transition spd="slow">
    <p:wheel spokes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0857D68-A44E-C43D-5F2F-6522074F1A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305" y="3429000"/>
            <a:ext cx="10058400" cy="1371600"/>
          </a:xfrm>
        </p:spPr>
        <p:txBody>
          <a:bodyPr>
            <a:normAutofit fontScale="90000"/>
          </a:bodyPr>
          <a:lstStyle/>
          <a:p>
            <a:r>
              <a:rPr lang="en-IN" dirty="0">
                <a:effectLst/>
              </a:rPr>
              <a:t> </a:t>
            </a:r>
            <a:r>
              <a:rPr lang="en-IN" sz="10700" dirty="0">
                <a:effectLst/>
                <a:latin typeface="Britannic Bold" panose="020B0903060703020204" pitchFamily="34" charset="0"/>
              </a:rPr>
              <a:t>(b) Longer fibres</a:t>
            </a:r>
            <a:br>
              <a:rPr lang="en-IN" sz="10700" dirty="0">
                <a:effectLst/>
                <a:latin typeface="Britannic Bold" panose="020B0903060703020204" pitchFamily="34" charset="0"/>
              </a:rPr>
            </a:br>
            <a:br>
              <a:rPr lang="en-IN" sz="10700" dirty="0">
                <a:latin typeface="Britannic Bold" panose="020B0903060703020204" pitchFamily="34" charset="0"/>
              </a:rPr>
            </a:br>
            <a:endParaRPr lang="en-IN" sz="10700" dirty="0">
              <a:latin typeface="Britannic Bold" panose="020B09030607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9493918"/>
      </p:ext>
    </p:extLst>
  </p:cSld>
  <p:clrMapOvr>
    <a:masterClrMapping/>
  </p:clrMapOvr>
  <p:transition spd="slow">
    <p:wheel spokes="1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53</TotalTime>
  <Words>569</Words>
  <Application>Microsoft Office PowerPoint</Application>
  <PresentationFormat>Widescreen</PresentationFormat>
  <Paragraphs>52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8" baseType="lpstr">
      <vt:lpstr>Algerian</vt:lpstr>
      <vt:lpstr>Arial Rounded MT Bold</vt:lpstr>
      <vt:lpstr>Britannic Bold</vt:lpstr>
      <vt:lpstr>Century Gothic</vt:lpstr>
      <vt:lpstr>Garamond</vt:lpstr>
      <vt:lpstr>Stencil</vt:lpstr>
      <vt:lpstr>Savon</vt:lpstr>
      <vt:lpstr>DHL QUIZ 31ST DECEMBER 2023</vt:lpstr>
      <vt:lpstr>Q.1. Neutralisation reaction is a</vt:lpstr>
      <vt:lpstr>(d) chemical and irreversible change  </vt:lpstr>
      <vt:lpstr>Q.2. Litmus is extracted from</vt:lpstr>
      <vt:lpstr>(c) lichens</vt:lpstr>
      <vt:lpstr>Q.3. Calcium hydroxide is found in</vt:lpstr>
      <vt:lpstr>(b) lime water  </vt:lpstr>
      <vt:lpstr>Q.4. Which of the following fibres are made into wool for sweaters?</vt:lpstr>
      <vt:lpstr> (b) Longer fibres  </vt:lpstr>
      <vt:lpstr>Q.5. Silk is obtained from silk worm which lives on</vt:lpstr>
      <vt:lpstr>(c) mulberry leaves</vt:lpstr>
      <vt:lpstr>Q.6. The coloured band of light obtained by dispersion of light is called</vt:lpstr>
      <vt:lpstr>(b) spectrum</vt:lpstr>
      <vt:lpstr>Q.7. Composition of fats are</vt:lpstr>
      <vt:lpstr>(d) carbon, hydrogen and           oxygen  </vt:lpstr>
      <vt:lpstr>Q.8. Scurvy is caused due to deficiency of</vt:lpstr>
      <vt:lpstr>(c) Vitamin C</vt:lpstr>
      <vt:lpstr>Q.9. The voice box is also called as</vt:lpstr>
      <vt:lpstr>(c) larynx</vt:lpstr>
      <vt:lpstr>Q.10. Penicillin was discovered by</vt:lpstr>
      <vt:lpstr>(c) Alexander Fleming</vt:lpstr>
      <vt:lpstr>Q.11. Mushroom belongs to the group of</vt:lpstr>
      <vt:lpstr>FUNGI</vt:lpstr>
      <vt:lpstr>Q.12. Who discovered the vaccine for smallpox?</vt:lpstr>
      <vt:lpstr>EDWARD JENNER</vt:lpstr>
      <vt:lpstr>Q.13. Nucleus is separated from cytoplasm by</vt:lpstr>
      <vt:lpstr>NUCLEAR MEMBRANE</vt:lpstr>
      <vt:lpstr>Q.14. The organism containing only a single cell is called</vt:lpstr>
      <vt:lpstr>UNICELLULAR ORGANISM</vt:lpstr>
      <vt:lpstr>Q.15. The process of beating out grains from the harvested wheat crop is called</vt:lpstr>
      <vt:lpstr>THRESHING</vt:lpstr>
      <vt:lpstr>Q.16. Name the chemical process in which a substance reacts with oxygen to give out heat.</vt:lpstr>
      <vt:lpstr>COMBUSTION</vt:lpstr>
      <vt:lpstr>Q.17. Lowest temperature at which a substance catches fire is known as</vt:lpstr>
      <vt:lpstr>IGNITION TEMPERATURE</vt:lpstr>
      <vt:lpstr>Q.18. A device that breaks the circuit is called:</vt:lpstr>
      <vt:lpstr>SWITCH</vt:lpstr>
      <vt:lpstr>Q.19. The materials which allow electric current to pass through them are</vt:lpstr>
      <vt:lpstr>CONDUCTORS</vt:lpstr>
      <vt:lpstr>Q.20. Who was the discoverer of magnet?</vt:lpstr>
      <vt:lpstr>MAGNES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DHL QUIZ 31ST DECEMBER 2023</dc:title>
  <dc:creator>Saquib Ali</dc:creator>
  <cp:lastModifiedBy>Acer</cp:lastModifiedBy>
  <cp:revision>2</cp:revision>
  <dcterms:created xsi:type="dcterms:W3CDTF">2023-12-19T12:51:33Z</dcterms:created>
  <dcterms:modified xsi:type="dcterms:W3CDTF">2023-12-27T15:32:27Z</dcterms:modified>
</cp:coreProperties>
</file>